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495" r:id="rId3"/>
    <p:sldId id="496" r:id="rId4"/>
    <p:sldId id="1153" r:id="rId5"/>
    <p:sldId id="258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955"/>
    <a:srgbClr val="C34E37"/>
    <a:srgbClr val="A4422E"/>
    <a:srgbClr val="007A40"/>
    <a:srgbClr val="59ADC4"/>
    <a:srgbClr val="2E676B"/>
    <a:srgbClr val="00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dirty="0" err="1"/>
              <a:t>Produtividade</a:t>
            </a:r>
            <a:r>
              <a:rPr lang="en-US" sz="1400" dirty="0"/>
              <a:t> (kg/ha)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Granubor (via soil) + Solubor Flow +K (via foliar)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2 Kg/ha of B via soil + 0.3 Kg/ha via foliar</c:v>
                </c:pt>
                <c:pt idx="2">
                  <c:v>2 Kg/ha of B via soil + 0.6 Kg/ha via foliar</c:v>
                </c:pt>
                <c:pt idx="3">
                  <c:v>2 Kg/ha of B via soil + 0.9 Kg/ha via foliar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5109.5</c:v>
                </c:pt>
                <c:pt idx="1">
                  <c:v>5283.6</c:v>
                </c:pt>
                <c:pt idx="2">
                  <c:v>5341</c:v>
                </c:pt>
                <c:pt idx="3">
                  <c:v>5326.1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B-49C7-8D39-4B22A536A9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Granubor (via soil) + B MEA (via foliar)</c:v>
                </c:pt>
              </c:strCache>
            </c:strRef>
          </c:tx>
          <c:spPr>
            <a:solidFill>
              <a:srgbClr val="CF69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2 Kg/ha of B via soil + 0.3 Kg/ha via foliar</c:v>
                </c:pt>
                <c:pt idx="2">
                  <c:v>2 Kg/ha of B via soil + 0.6 Kg/ha via foliar</c:v>
                </c:pt>
                <c:pt idx="3">
                  <c:v>2 Kg/ha of B via soil + 0.9 Kg/ha via foliar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5109.5</c:v>
                </c:pt>
                <c:pt idx="1">
                  <c:v>5298.1</c:v>
                </c:pt>
                <c:pt idx="2">
                  <c:v>5318</c:v>
                </c:pt>
                <c:pt idx="3">
                  <c:v>5312.6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8B-49C7-8D39-4B22A536A9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5227504"/>
        <c:axId val="860581376"/>
      </c:barChart>
      <c:catAx>
        <c:axId val="105522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81376"/>
        <c:crosses val="autoZero"/>
        <c:auto val="1"/>
        <c:lblAlgn val="ctr"/>
        <c:lblOffset val="100"/>
        <c:noMultiLvlLbl val="0"/>
      </c:catAx>
      <c:valAx>
        <c:axId val="860581376"/>
        <c:scaling>
          <c:orientation val="minMax"/>
          <c:max val="5420"/>
        </c:scaling>
        <c:delete val="1"/>
        <c:axPos val="l"/>
        <c:numFmt formatCode="General" sourceLinked="1"/>
        <c:majorTickMark val="none"/>
        <c:minorTickMark val="none"/>
        <c:tickLblPos val="nextTo"/>
        <c:crossAx val="10552275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230730680071759"/>
          <c:y val="7.9079342426346511E-2"/>
          <c:w val="0.79097235254242493"/>
          <c:h val="4.9013695580270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Granubor (via soil) + Solubor Flow +K  (via foliar)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275027-58A2-4436-BC7F-90F9E6265D4B}" type="VALUE">
                      <a:rPr lang="en-US" smtClean="0"/>
                      <a:pPr/>
                      <a:t>[VALUE]</a:t>
                    </a:fld>
                    <a:r>
                      <a:rPr lang="en-US"/>
                      <a:t> 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5C8-4F1C-9369-C4047786E3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42F1E4-9954-4662-9F32-CCA4E36A5BC5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5C8-4F1C-9369-C4047786E3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ACF96B7-9221-44BE-AF55-BE373407A710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5C8-4F1C-9369-C4047786E3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9A00D6B-382F-4B48-A796-7276F4907A55}" type="VALUE">
                      <a:rPr lang="en-US" smtClean="0"/>
                      <a:pPr/>
                      <a:t>[VALUE]</a:t>
                    </a:fld>
                    <a:r>
                      <a:rPr lang="en-US"/>
                      <a:t> 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5C8-4F1C-9369-C4047786E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2 Kg/ha of B soil + 0.3 Kg/ha foliar</c:v>
                </c:pt>
                <c:pt idx="2">
                  <c:v>2 Kg/ha of B soil + 0.6 Kg/ha foliar</c:v>
                </c:pt>
                <c:pt idx="3">
                  <c:v>2 Kg/ha of B soil + 0.9 Kg/ha foliar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31.5</c:v>
                </c:pt>
                <c:pt idx="1">
                  <c:v>35.5</c:v>
                </c:pt>
                <c:pt idx="2">
                  <c:v>36.700000000000003</c:v>
                </c:pt>
                <c:pt idx="3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C-4F07-A756-55BC2AFE85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Granubor (via soil) + B MEA (via foliar)</c:v>
                </c:pt>
              </c:strCache>
            </c:strRef>
          </c:tx>
          <c:spPr>
            <a:solidFill>
              <a:srgbClr val="C34E3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CDB367-A909-4482-9EB3-C45A19775B20}" type="VALUE">
                      <a:rPr lang="en-US" smtClean="0"/>
                      <a:pPr/>
                      <a:t>[VALUE]</a:t>
                    </a:fld>
                    <a:r>
                      <a:rPr lang="en-US"/>
                      <a:t> 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C8-4F1C-9369-C4047786E3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18184B-D9B0-4D6A-BB51-0EDF76556B17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C8-4F1C-9369-C4047786E3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B05BF83-8E43-47B7-8C89-09ED6BF5143A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5C8-4F1C-9369-C4047786E3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F4DFBA5-871A-4C7A-AD0B-C56F84D1E225}" type="VALUE">
                      <a:rPr lang="en-US" smtClean="0"/>
                      <a:pPr/>
                      <a:t>[VALUE]</a:t>
                    </a:fld>
                    <a:r>
                      <a:rPr lang="en-US"/>
                      <a:t> 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C8-4F1C-9369-C4047786E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2 Kg/ha of B soil + 0.3 Kg/ha foliar</c:v>
                </c:pt>
                <c:pt idx="2">
                  <c:v>2 Kg/ha of B soil + 0.6 Kg/ha foliar</c:v>
                </c:pt>
                <c:pt idx="3">
                  <c:v>2 Kg/ha of B soil + 0.9 Kg/ha foliar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31.5</c:v>
                </c:pt>
                <c:pt idx="1">
                  <c:v>34.799999999999997</c:v>
                </c:pt>
                <c:pt idx="2">
                  <c:v>36.5</c:v>
                </c:pt>
                <c:pt idx="3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C-4F07-A756-55BC2AFE85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5227504"/>
        <c:axId val="860581376"/>
      </c:barChart>
      <c:catAx>
        <c:axId val="105522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81376"/>
        <c:crosses val="autoZero"/>
        <c:auto val="1"/>
        <c:lblAlgn val="ctr"/>
        <c:lblOffset val="100"/>
        <c:noMultiLvlLbl val="0"/>
      </c:catAx>
      <c:valAx>
        <c:axId val="860581376"/>
        <c:scaling>
          <c:orientation val="minMax"/>
          <c:max val="40"/>
          <c:min val="30"/>
        </c:scaling>
        <c:delete val="1"/>
        <c:axPos val="l"/>
        <c:numFmt formatCode="General" sourceLinked="1"/>
        <c:majorTickMark val="none"/>
        <c:minorTickMark val="none"/>
        <c:tickLblPos val="nextTo"/>
        <c:crossAx val="10552275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Granubor (via soil) + Solubor Flow +K (via foliar)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64B15C-A493-44F4-BDE1-8565497D8BB9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38A-4C0C-A6A0-FFE154CCED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105E54-0D7F-4F24-B691-65A5F81E3756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8A-4C0C-A6A0-FFE154CCED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7D066E-543F-4FA9-8446-11F8F925E6FB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8A-4C0C-A6A0-FFE154CCED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29E3E6-6044-492B-B513-F269AD8558A8}" type="VALUE">
                      <a:rPr lang="en-US" smtClean="0"/>
                      <a:pPr/>
                      <a:t>[VALUE]</a:t>
                    </a:fld>
                    <a:r>
                      <a:rPr lang="en-US"/>
                      <a:t> 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8A-4C0C-A6A0-FFE154CCE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2 Kg/ha soil + 0.3 Kg/ha foliar</c:v>
                </c:pt>
                <c:pt idx="2">
                  <c:v>2 Kg/ha soil + 0.6 Kg/ha foliar</c:v>
                </c:pt>
                <c:pt idx="3">
                  <c:v>2 Kg/ha soil + 0.9 Kg/ha foliar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26.7</c:v>
                </c:pt>
                <c:pt idx="1">
                  <c:v>27.5</c:v>
                </c:pt>
                <c:pt idx="2">
                  <c:v>27.3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A-4C0C-A6A0-FFE154CCED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Granubor (via soil) + B MEA (via foliar)</c:v>
                </c:pt>
              </c:strCache>
            </c:strRef>
          </c:tx>
          <c:spPr>
            <a:solidFill>
              <a:srgbClr val="CF695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94F0D04-CD70-4864-96CE-CF677DBAAD77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8A-4C0C-A6A0-FFE154CCED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560FAA-731E-4DE3-BC45-C4F0C595DB9D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38A-4C0C-A6A0-FFE154CCED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DD7CE3-CD77-4B68-A295-F307AA4401DF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8A-4C0C-A6A0-FFE154CCED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9C137E4-DD1F-4BE5-BA76-5A1A6726088A}" type="VALUE">
                      <a:rPr lang="en-US" smtClean="0"/>
                      <a:pPr/>
                      <a:t>[VALUE]</a:t>
                    </a:fld>
                    <a:r>
                      <a:rPr lang="en-US"/>
                      <a:t> 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8A-4C0C-A6A0-FFE154CCED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2 Kg/ha soil + 0.3 Kg/ha foliar</c:v>
                </c:pt>
                <c:pt idx="2">
                  <c:v>2 Kg/ha soil + 0.6 Kg/ha foliar</c:v>
                </c:pt>
                <c:pt idx="3">
                  <c:v>2 Kg/ha soil + 0.9 Kg/ha foliar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26.7</c:v>
                </c:pt>
                <c:pt idx="1">
                  <c:v>26.4</c:v>
                </c:pt>
                <c:pt idx="2">
                  <c:v>25.7</c:v>
                </c:pt>
                <c:pt idx="3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A-4C0C-A6A0-FFE154CCED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5227504"/>
        <c:axId val="860581376"/>
      </c:barChart>
      <c:catAx>
        <c:axId val="105522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81376"/>
        <c:crosses val="autoZero"/>
        <c:auto val="1"/>
        <c:lblAlgn val="ctr"/>
        <c:lblOffset val="100"/>
        <c:noMultiLvlLbl val="0"/>
      </c:catAx>
      <c:valAx>
        <c:axId val="860581376"/>
        <c:scaling>
          <c:orientation val="minMax"/>
          <c:max val="31"/>
          <c:min val="25"/>
        </c:scaling>
        <c:delete val="1"/>
        <c:axPos val="l"/>
        <c:numFmt formatCode="General" sourceLinked="1"/>
        <c:majorTickMark val="none"/>
        <c:minorTickMark val="none"/>
        <c:tickLblPos val="nextTo"/>
        <c:crossAx val="10552275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C7921-AAA0-4247-941A-E1E36747B2D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31D69-A6F6-4E37-84E7-A7DDFB81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74C9-25DB-0440-8602-03A0C00D2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1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2E993C7-6258-F989-AB57-19FF8595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69" y="0"/>
            <a:ext cx="6096000" cy="6858000"/>
          </a:xfrm>
          <a:prstGeom prst="rect">
            <a:avLst/>
          </a:prstGeom>
        </p:spPr>
      </p:pic>
      <p:sp>
        <p:nvSpPr>
          <p:cNvPr id="4" name="Title Placeholder 9">
            <a:extLst>
              <a:ext uri="{FF2B5EF4-FFF2-40B4-BE49-F238E27FC236}">
                <a16:creationId xmlns:a16="http://schemas.microsoft.com/office/drawing/2014/main" id="{6A4A512A-0F6C-002E-9A36-7F646D26C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5365DA-503E-1E96-BC9B-B024A1382D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27B214-1B25-8369-DB91-831941AF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/>
          <a:lstStyle/>
          <a:p>
            <a:fld id="{7D978D20-D3D9-46CE-9A79-0EA980CA8FF7}" type="datetime9">
              <a:rPr lang="en-GB" smtClean="0"/>
              <a:t>07/12/2023 09:07:25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3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Slide: 3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2060090B-277A-4E00-B2B4-796AE88AAC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6801" y="1412719"/>
            <a:ext cx="3597413" cy="468010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6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E8785256-FD66-DBA1-0984-5E3E79746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800" y="548600"/>
            <a:ext cx="11376025" cy="5539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short slide title</a:t>
            </a:r>
            <a:endParaRPr lang="en-AU"/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D8B59C01-D5B8-A22C-721A-63C626EAE0A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94325" y="1412720"/>
            <a:ext cx="3597413" cy="468010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6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0192D8B-4D15-6904-F53D-3FA4D700051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87788" y="1412719"/>
            <a:ext cx="3597413" cy="468010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6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1A7D-DCA6-89FB-A7B9-A97AF2A5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431E3-A9C3-F5ED-F3B2-F47158FC28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65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3DB10E-CD0F-070D-A60F-40F5CAD23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268" y="6060216"/>
            <a:ext cx="2454984" cy="48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21A7D-DCA6-89FB-A7B9-A97AF2A5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37FA79C-7140-24F9-770A-66324216EF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86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E1D37-D086-840D-E116-847325105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085" y="6060094"/>
            <a:ext cx="2438180" cy="4876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4D6796-9339-AE63-BDFC-284F8A79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912341-FE62-0DC8-CAB6-EC038BAC7A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47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6738C-A831-0A74-2080-97F2A16E0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963" y="6079972"/>
            <a:ext cx="2239398" cy="4478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CC386A-BD8F-28D9-1515-8880C8C7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B27AA3-8F8E-5204-A889-8754EE037E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89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6738C-A831-0A74-2080-97F2A16E0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963" y="6079972"/>
            <a:ext cx="2239398" cy="4478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7170184" y="4492486"/>
            <a:ext cx="5054648" cy="2365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8DEE74-B52B-28FA-1256-2831468281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4684" y="6060094"/>
            <a:ext cx="2438180" cy="487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74227-C889-0ACD-C646-A47161634A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89702" y="6060216"/>
            <a:ext cx="2454984" cy="4876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30500-6253-905F-EDD7-02BC3B0E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0808DBC-E854-3A92-864F-3446E2FF8F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75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B51A748-DBF3-593D-7478-DE6DE5C45F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595153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1B5A2E-467A-DE4A-CA73-D7C62CFF7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0190" y="1103243"/>
            <a:ext cx="3965713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Insert body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D0FDF3-37C8-9E15-D2FF-704A1AB5C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402" b="57049"/>
          <a:stretch/>
        </p:blipFill>
        <p:spPr>
          <a:xfrm flipV="1">
            <a:off x="8706974" y="5211686"/>
            <a:ext cx="3517858" cy="16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140AE62-DC00-9B8B-2311-DFB376D49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71" y="0"/>
            <a:ext cx="6096000" cy="6858000"/>
          </a:xfrm>
          <a:prstGeom prst="rect">
            <a:avLst/>
          </a:prstGeom>
        </p:spPr>
      </p:pic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2863D97C-01F9-1EB9-BD77-B181C832D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77D224-543B-A5CC-2097-D416122DB2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B8A79A2-5D4A-C4D3-FF9A-3DB2F274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140AE62-DC00-9B8B-2311-DFB376D49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69" y="0"/>
            <a:ext cx="6096000" cy="6858000"/>
          </a:xfrm>
          <a:prstGeom prst="rect">
            <a:avLst/>
          </a:prstGeom>
        </p:spPr>
      </p:pic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2863D97C-01F9-1EB9-BD77-B181C832D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77D224-543B-A5CC-2097-D416122DB2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B8A79A2-5D4A-C4D3-FF9A-3DB2F274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0F2AE6D-24B5-3CB7-1EBC-8E82F54B3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47852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6" imgH="416" progId="TCLayout.ActiveDocument.1">
                  <p:embed/>
                </p:oleObj>
              </mc:Choice>
              <mc:Fallback>
                <p:oleObj name="think-cell Slide" r:id="rId1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1450D44-1A9B-15CD-C8F2-9E06F4E596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024980" y="96630"/>
            <a:ext cx="1033733" cy="17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52" r:id="rId3"/>
    <p:sldLayoutId id="2147483661" r:id="rId4"/>
    <p:sldLayoutId id="2147483662" r:id="rId5"/>
    <p:sldLayoutId id="2147483665" r:id="rId6"/>
    <p:sldLayoutId id="2147483649" r:id="rId7"/>
    <p:sldLayoutId id="2147483658" r:id="rId8"/>
    <p:sldLayoutId id="2147483664" r:id="rId9"/>
    <p:sldLayoutId id="2147483663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chart" Target="../charts/char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B73C-E682-2CA6-2A53-103A04005281}"/>
              </a:ext>
            </a:extLst>
          </p:cNvPr>
          <p:cNvSpPr txBox="1">
            <a:spLocks/>
          </p:cNvSpPr>
          <p:nvPr/>
        </p:nvSpPr>
        <p:spPr>
          <a:xfrm>
            <a:off x="627699" y="241830"/>
            <a:ext cx="9738925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de Pesquisa de campo: Boro no algodão via aplicação no solo + foliar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8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86811" y="314629"/>
            <a:ext cx="10491021" cy="6368902"/>
          </a:xfrm>
          <a:prstGeom prst="rect">
            <a:avLst/>
          </a:prstGeom>
        </p:spPr>
        <p:txBody>
          <a:bodyPr/>
          <a:lstStyle/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800" b="1" u="sng" dirty="0">
                <a:effectLst/>
                <a:ea typeface="Calibri" panose="020F0502020204030204" pitchFamily="34" charset="0"/>
              </a:rPr>
              <a:t>Visão geral do experimento:</a:t>
            </a:r>
            <a:endParaRPr lang="en-US" sz="1800" b="1" u="sng" baseline="0" dirty="0">
              <a:solidFill>
                <a:schemeClr val="dk1"/>
              </a:solidFill>
              <a:effectLst/>
              <a:ea typeface="+mn-ea"/>
              <a:cs typeface="+mn-cs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Instituição de pesquisa: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NEMABIO, Pesquisa agronômica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Localidade</a:t>
            </a:r>
            <a:r>
              <a:rPr lang="en-US" sz="1600" b="1" dirty="0">
                <a:solidFill>
                  <a:schemeClr val="dk1"/>
                </a:solidFill>
              </a:rPr>
              <a:t>: </a:t>
            </a:r>
            <a:r>
              <a:rPr lang="en-US" sz="16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Sinop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MT – Brazil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dirty="0"/>
              <a:t>Ano da </a:t>
            </a:r>
            <a:r>
              <a:rPr lang="en-US" sz="1600" dirty="0" err="1"/>
              <a:t>pesquisa</a:t>
            </a:r>
            <a:r>
              <a:rPr lang="en-US" sz="1600" dirty="0"/>
              <a:t>: 2023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Fertilizante: Granubor</a:t>
            </a:r>
            <a:r>
              <a:rPr lang="pt-B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 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+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Sol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ubor Flow </a:t>
            </a:r>
            <a:r>
              <a:rPr lang="pt-B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+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</a:t>
            </a:r>
            <a:r>
              <a:rPr lang="pt-B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, Granubor</a:t>
            </a:r>
            <a:r>
              <a:rPr lang="pt-B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+ Boron MEA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Design do teste:  Blocos casualizados  com quatro repetições </a:t>
            </a:r>
          </a:p>
          <a:p>
            <a:pPr marL="5715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avaliar e gerar  dados de produtiviade, teor  foliar de boro e potássio na cultura de algodoeiro com  a aplicação de Granubor +  Solubor Flow </a:t>
            </a:r>
            <a:r>
              <a:rPr lang="pt-BR" sz="1600" b="1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+</a:t>
            </a:r>
            <a:r>
              <a:rPr lang="pt-BR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 e Granubor + B MEA em diferentes doses</a:t>
            </a:r>
          </a:p>
          <a:p>
            <a:pPr marL="5715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Número de tratamentos: 4 tratamentos. </a:t>
            </a:r>
            <a:endParaRPr lang="en-US" sz="16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Rendimento (kg/ha), teor de B e K nas folhas (mg/kg);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Métrica – Avaliação do estande de plantas – para garantir um estande consistente em cada replicação. </a:t>
            </a:r>
            <a:endParaRPr lang="en-US" sz="16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Análise – Análise estatística dos dados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sz="16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Caracterização do solo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Latossolo/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vermelho-amarelo</a:t>
            </a: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. Argila: 49,8%; Areia: 32,5%; Silte: 17,7%.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B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Informações do solo:</a:t>
            </a:r>
            <a:r>
              <a:rPr lang="en-US" sz="1600" dirty="0">
                <a:solidFill>
                  <a:schemeClr val="dk1"/>
                </a:solidFill>
              </a:rPr>
              <a:t>pH: 5.7 (CaCl</a:t>
            </a:r>
            <a:r>
              <a:rPr lang="en-US" sz="1600" baseline="-25000" dirty="0">
                <a:solidFill>
                  <a:schemeClr val="dk1"/>
                </a:solidFill>
              </a:rPr>
              <a:t>2</a:t>
            </a:r>
            <a:r>
              <a:rPr lang="en-US" sz="1600" dirty="0">
                <a:solidFill>
                  <a:schemeClr val="dk1"/>
                </a:solidFill>
              </a:rPr>
              <a:t>)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O.M.: </a:t>
            </a:r>
            <a:r>
              <a:rPr lang="en-US" sz="1600" dirty="0">
                <a:solidFill>
                  <a:schemeClr val="dk1"/>
                </a:solidFill>
              </a:rPr>
              <a:t>24.3 g/dm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dirty="0">
                <a:solidFill>
                  <a:schemeClr val="dk1"/>
                </a:solidFill>
              </a:rPr>
              <a:t>; P: 28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dirty="0">
                <a:solidFill>
                  <a:schemeClr val="dk1"/>
                </a:solidFill>
              </a:rPr>
              <a:t>; K: 91.6</a:t>
            </a:r>
            <a:r>
              <a:rPr lang="en-US" sz="1600" dirty="0"/>
              <a:t> 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dirty="0">
                <a:solidFill>
                  <a:schemeClr val="dk1"/>
                </a:solidFill>
              </a:rPr>
              <a:t>; 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dk1"/>
                </a:solidFill>
              </a:rPr>
              <a:t>S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600" dirty="0">
                <a:solidFill>
                  <a:schemeClr val="dk1"/>
                </a:solidFill>
              </a:rPr>
              <a:t>25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Ca: 4.1 </a:t>
            </a:r>
            <a:r>
              <a:rPr lang="en-US" sz="16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cmol</a:t>
            </a:r>
            <a:r>
              <a:rPr lang="en-US" sz="1600" baseline="-250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600" dirty="0">
                <a:solidFill>
                  <a:schemeClr val="dk1"/>
                </a:solidFill>
              </a:rPr>
              <a:t>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600" dirty="0">
                <a:solidFill>
                  <a:schemeClr val="dk1"/>
                </a:solidFill>
              </a:rPr>
              <a:t>1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.6 </a:t>
            </a:r>
            <a:r>
              <a:rPr lang="en-US" sz="16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cmol</a:t>
            </a:r>
            <a:r>
              <a:rPr lang="en-US" sz="1600" baseline="-250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600" dirty="0">
                <a:solidFill>
                  <a:schemeClr val="dk1"/>
                </a:solidFill>
              </a:rPr>
              <a:t>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B: 0.23 </a:t>
            </a:r>
            <a:r>
              <a:rPr lang="en-US" sz="1600" b="1" dirty="0"/>
              <a:t>mg</a:t>
            </a:r>
            <a:r>
              <a:rPr lang="en-US" sz="1600" b="1" dirty="0">
                <a:solidFill>
                  <a:schemeClr val="dk1"/>
                </a:solidFill>
              </a:rPr>
              <a:t>/dm</a:t>
            </a:r>
            <a:r>
              <a:rPr lang="en-US" sz="1600" b="1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Cu: 0.5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Mn: </a:t>
            </a:r>
            <a:r>
              <a:rPr lang="en-US" sz="1600" dirty="0">
                <a:solidFill>
                  <a:schemeClr val="dk1"/>
                </a:solidFill>
              </a:rPr>
              <a:t>0.5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Zn: 3.4</a:t>
            </a:r>
            <a:r>
              <a:rPr lang="en-US" sz="16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dirty="0"/>
              <a:t>mg/</a:t>
            </a:r>
            <a:r>
              <a:rPr lang="en-US" sz="1600" dirty="0">
                <a:solidFill>
                  <a:schemeClr val="dk1"/>
                </a:solidFill>
              </a:rPr>
              <a:t>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 Fe: 60 </a:t>
            </a:r>
            <a:r>
              <a:rPr lang="en-US" sz="1600" dirty="0"/>
              <a:t>mg</a:t>
            </a:r>
            <a:r>
              <a:rPr lang="en-US" sz="1600" dirty="0">
                <a:solidFill>
                  <a:schemeClr val="dk1"/>
                </a:solidFill>
              </a:rPr>
              <a:t>/dm</a:t>
            </a:r>
            <a:r>
              <a:rPr lang="en-US" sz="1600" baseline="30000" dirty="0">
                <a:solidFill>
                  <a:schemeClr val="dk1"/>
                </a:solidFill>
              </a:rPr>
              <a:t>3</a:t>
            </a:r>
            <a:r>
              <a:rPr lang="en-US" sz="16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/>
            <a:endParaRPr lang="en-US" sz="1300" dirty="0"/>
          </a:p>
        </p:txBody>
      </p:sp>
      <p:pic>
        <p:nvPicPr>
          <p:cNvPr id="4106" name="Picture 10" descr="24.º Show Tecnológico de Verão da Fundação ABC é realizado de maneira  digita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606" y="7144222"/>
            <a:ext cx="3664568" cy="20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439E3B6-98B3-FE35-738A-93AFEBFB3A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9284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8FE56B4-3EEB-7AF7-061B-B254300C5897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511394627"/>
              </p:ext>
            </p:extLst>
          </p:nvPr>
        </p:nvGraphicFramePr>
        <p:xfrm>
          <a:off x="1078204" y="1219159"/>
          <a:ext cx="9138815" cy="499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F610C298-8264-EB90-FA1E-8F570F9C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224896"/>
            <a:ext cx="8281015" cy="642035"/>
          </a:xfrm>
        </p:spPr>
        <p:txBody>
          <a:bodyPr vert="horz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Resposta do algodoeiro à aplicação de B (via solo + via foliar) em solo argiloso  (Latossolo vermelho-amarelo distrófico)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31">
            <a:extLst>
              <a:ext uri="{FF2B5EF4-FFF2-40B4-BE49-F238E27FC236}">
                <a16:creationId xmlns:a16="http://schemas.microsoft.com/office/drawing/2014/main" id="{C635C49E-C8E8-5236-219C-7BB60FCDAD29}"/>
              </a:ext>
            </a:extLst>
          </p:cNvPr>
          <p:cNvSpPr txBox="1"/>
          <p:nvPr/>
        </p:nvSpPr>
        <p:spPr>
          <a:xfrm>
            <a:off x="1078204" y="6347121"/>
            <a:ext cx="148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kumimoji="0" lang="pt-BR" sz="900" i="0" u="none" strike="noStrike" kern="1200" cap="none" spc="0" normalizeH="0" baseline="0" noProof="0" dirty="0">
                <a:ln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C. Kappes, 2023</a:t>
            </a:r>
          </a:p>
        </p:txBody>
      </p:sp>
    </p:spTree>
    <p:extLst>
      <p:ext uri="{BB962C8B-B14F-4D97-AF65-F5344CB8AC3E}">
        <p14:creationId xmlns:p14="http://schemas.microsoft.com/office/powerpoint/2010/main" val="4342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6FB2AD5-E65B-1CCA-E388-3320BC821F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1082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F610C298-8264-EB90-FA1E-8F570F9C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64" y="233330"/>
            <a:ext cx="8800907" cy="615553"/>
          </a:xfrm>
        </p:spPr>
        <p:txBody>
          <a:bodyPr vert="horz"/>
          <a:lstStyle/>
          <a:p>
            <a:r>
              <a:rPr lang="pt-B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Resposta do algodoeiro à aplicação de B (via solo + via foliar) </a:t>
            </a:r>
            <a:br>
              <a:rPr lang="pt-B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 solo argiloso (</a:t>
            </a:r>
            <a:r>
              <a:rPr lang="pt-BR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Latossolo vermelho-amarelo distrófico</a:t>
            </a:r>
            <a:r>
              <a:rPr lang="pt-BR" sz="20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dirty="0"/>
          </a:p>
        </p:txBody>
      </p:sp>
      <p:sp>
        <p:nvSpPr>
          <p:cNvPr id="17" name="CaixaDeTexto 31">
            <a:extLst>
              <a:ext uri="{FF2B5EF4-FFF2-40B4-BE49-F238E27FC236}">
                <a16:creationId xmlns:a16="http://schemas.microsoft.com/office/drawing/2014/main" id="{C635C49E-C8E8-5236-219C-7BB60FCDAD29}"/>
              </a:ext>
            </a:extLst>
          </p:cNvPr>
          <p:cNvSpPr txBox="1"/>
          <p:nvPr/>
        </p:nvSpPr>
        <p:spPr>
          <a:xfrm>
            <a:off x="9709624" y="6647716"/>
            <a:ext cx="1485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dirty="0"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kumimoji="0" lang="pt-BR" sz="900" i="0" u="none" strike="noStrike" kern="1200" cap="none" spc="0" normalizeH="0" baseline="0" noProof="0" dirty="0">
                <a:ln>
                  <a:noFill/>
                </a:ln>
                <a:effectLst>
                  <a:glow>
                    <a:schemeClr val="bg1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C. Kappes, 2023</a:t>
            </a:r>
          </a:p>
        </p:txBody>
      </p:sp>
      <p:graphicFrame>
        <p:nvGraphicFramePr>
          <p:cNvPr id="18" name="Content Placeholder 7">
            <a:extLst>
              <a:ext uri="{FF2B5EF4-FFF2-40B4-BE49-F238E27FC236}">
                <a16:creationId xmlns:a16="http://schemas.microsoft.com/office/drawing/2014/main" id="{EACDBA5B-AA18-5A4A-3E6A-0B120437D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087302"/>
              </p:ext>
            </p:extLst>
          </p:nvPr>
        </p:nvGraphicFramePr>
        <p:xfrm>
          <a:off x="264856" y="2046711"/>
          <a:ext cx="5435509" cy="457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Retângulo: Cantos Arredondados 2">
            <a:extLst>
              <a:ext uri="{FF2B5EF4-FFF2-40B4-BE49-F238E27FC236}">
                <a16:creationId xmlns:a16="http://schemas.microsoft.com/office/drawing/2014/main" id="{CC53164E-4B30-F193-0115-8099E4DCD403}"/>
              </a:ext>
            </a:extLst>
          </p:cNvPr>
          <p:cNvSpPr/>
          <p:nvPr/>
        </p:nvSpPr>
        <p:spPr>
          <a:xfrm>
            <a:off x="1749099" y="1364383"/>
            <a:ext cx="2213301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600" b="1" dirty="0" err="1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1" dirty="0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folha</a:t>
            </a:r>
            <a:r>
              <a:rPr lang="en-US" sz="1600" b="1" dirty="0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(mg/kg)</a:t>
            </a:r>
          </a:p>
        </p:txBody>
      </p:sp>
      <p:sp>
        <p:nvSpPr>
          <p:cNvPr id="5" name="Retângulo: Cantos Arredondados 2">
            <a:extLst>
              <a:ext uri="{FF2B5EF4-FFF2-40B4-BE49-F238E27FC236}">
                <a16:creationId xmlns:a16="http://schemas.microsoft.com/office/drawing/2014/main" id="{B1387EBB-833A-A704-ED27-ECE146299BC7}"/>
              </a:ext>
            </a:extLst>
          </p:cNvPr>
          <p:cNvSpPr/>
          <p:nvPr/>
        </p:nvSpPr>
        <p:spPr>
          <a:xfrm>
            <a:off x="7912357" y="1364383"/>
            <a:ext cx="2112279" cy="43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1600" b="1" dirty="0" err="1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b="1" dirty="0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folha</a:t>
            </a:r>
            <a:r>
              <a:rPr lang="en-US" sz="1600" b="1" dirty="0"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(mg/kg)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CB5C5D96-8136-EBDA-EC6E-43E5C1DDF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953239"/>
              </p:ext>
            </p:extLst>
          </p:nvPr>
        </p:nvGraphicFramePr>
        <p:xfrm>
          <a:off x="6389768" y="2046711"/>
          <a:ext cx="5157458" cy="457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324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4ACDD64-0B75-AB76-0B37-0DDB14D11E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3869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B91966D7-3379-EA68-7090-A4026A86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Resultados</a:t>
            </a:r>
            <a:endParaRPr lang="en-US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3813AB-25B6-D6F8-6C0B-A53F0880A3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7"/>
            <a:ext cx="9044424" cy="4428804"/>
          </a:xfrm>
        </p:spPr>
        <p:txBody>
          <a:bodyPr/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aplicação de 2 Kg/ha de boro via solo e 0,9 kg/ha via foliar, dividida em cinco parcelas, entre o fechamento do estande de plantas e a abertura dos primeiros capulhos do algodoeiro, proporcionou maiores teores de potássio e boro nas folhas do algodoeiro.</a:t>
            </a:r>
            <a:r>
              <a:rPr lang="pt-BR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Granubor foi utilizado para </a:t>
            </a: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aplicação via solo e Solubor Flow +K na aplicação via foliar.</a:t>
            </a:r>
            <a:r>
              <a:rPr lang="pt-BR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aplicação de 2,0 kg/ha de boro via solo e 0,6 kg/ha via foliar, proporcionou maior rendimento de algodão em caroço, cujo aumento percentual foi de 4,53% em comparação ao tratamento testemunha (aumento de 232 kg/ha). </a:t>
            </a:r>
            <a:r>
              <a:rPr lang="pt-BR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Granubor foi utilizado na </a:t>
            </a:r>
            <a:r>
              <a:rPr lang="pt-B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aplicação via solo e Solubor Flow +K na aplicação via foliar.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72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506</Words>
  <Application>Microsoft Office PowerPoint</Application>
  <PresentationFormat>Widescreen</PresentationFormat>
  <Paragraphs>48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System Font Regular</vt:lpstr>
      <vt:lpstr>Wingdings</vt:lpstr>
      <vt:lpstr>Office Theme</vt:lpstr>
      <vt:lpstr>think-cell Slide</vt:lpstr>
      <vt:lpstr>PowerPoint Presentation</vt:lpstr>
      <vt:lpstr>PowerPoint Presentation</vt:lpstr>
      <vt:lpstr>Resposta do algodoeiro à aplicação de B (via solo + via foliar) em solo argiloso  (Latossolo vermelho-amarelo distrófico)</vt:lpstr>
      <vt:lpstr>Resposta do algodoeiro à aplicação de B (via solo + via foliar)  em solo argiloso (Latossolo vermelho-amarelo distrófico)</vt:lpstr>
      <vt:lpstr>Resultados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Stone</dc:creator>
  <cp:lastModifiedBy>Silvestrin, Fabiano (RT Commercial)</cp:lastModifiedBy>
  <cp:revision>34</cp:revision>
  <dcterms:created xsi:type="dcterms:W3CDTF">2023-03-13T23:28:40Z</dcterms:created>
  <dcterms:modified xsi:type="dcterms:W3CDTF">2023-12-07T15:22:11Z</dcterms:modified>
</cp:coreProperties>
</file>