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495" r:id="rId3"/>
    <p:sldId id="496" r:id="rId4"/>
    <p:sldId id="1151" r:id="rId5"/>
    <p:sldId id="258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E6E6"/>
    <a:srgbClr val="A4422E"/>
    <a:srgbClr val="007A40"/>
    <a:srgbClr val="59ADC4"/>
    <a:srgbClr val="2E676B"/>
    <a:srgbClr val="007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BDD3B-DAC2-459E-9B9A-AF5F93FD43CC}" v="5" dt="2023-10-31T23:40:07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ano.silvestrin\AppData\Local\Microsoft\Windows\INetCache\Content.Outlook\HV4L5ME9\Gr&#225;ficos%20algodao%202023%20-%20boro%201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ano.silvestrin\AppData\Local\Microsoft\Windows\INetCache\Content.Outlook\HV4L5ME9\Gr&#225;ficos%20algodao%202023%20-%20boro%201.xls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ano.silvestrin\AppData\Local\Microsoft\Windows\INetCache\Content.Outlook\HV4L5ME9\Gr&#225;ficos%20algodao%202023%20-%20boro%201.xls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Solo B (m</a:t>
            </a:r>
            <a:r>
              <a:rPr lang="en-US" sz="1400" b="1" i="0" u="none" strike="noStrike" kern="1200" cap="none" spc="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g/dm³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Granubor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 Kg/ha of B</c:v>
                </c:pt>
                <c:pt idx="1">
                  <c:v>1 Kg/ha of B</c:v>
                </c:pt>
                <c:pt idx="2">
                  <c:v>2 Kg/ha of B</c:v>
                </c:pt>
                <c:pt idx="3">
                  <c:v>3 Kg/ha of B</c:v>
                </c:pt>
                <c:pt idx="4">
                  <c:v>4 Kg/ha of B</c:v>
                </c:pt>
                <c:pt idx="5">
                  <c:v>5 Kg/ha of B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0.25</c:v>
                </c:pt>
                <c:pt idx="1">
                  <c:v>0.26</c:v>
                </c:pt>
                <c:pt idx="2">
                  <c:v>0.28999999999999998</c:v>
                </c:pt>
                <c:pt idx="3">
                  <c:v>0.33</c:v>
                </c:pt>
                <c:pt idx="4">
                  <c:v>0.42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7-458D-A6D3-D3556E0EEA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Acidulated ulexite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 Kg/ha of B</c:v>
                </c:pt>
                <c:pt idx="1">
                  <c:v>1 Kg/ha of B</c:v>
                </c:pt>
                <c:pt idx="2">
                  <c:v>2 Kg/ha of B</c:v>
                </c:pt>
                <c:pt idx="3">
                  <c:v>3 Kg/ha of B</c:v>
                </c:pt>
                <c:pt idx="4">
                  <c:v>4 Kg/ha of B</c:v>
                </c:pt>
                <c:pt idx="5">
                  <c:v>5 Kg/ha of B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0.25</c:v>
                </c:pt>
                <c:pt idx="1">
                  <c:v>0.25</c:v>
                </c:pt>
                <c:pt idx="2">
                  <c:v>0.24</c:v>
                </c:pt>
                <c:pt idx="3">
                  <c:v>0.32</c:v>
                </c:pt>
                <c:pt idx="4">
                  <c:v>0.41</c:v>
                </c:pt>
                <c:pt idx="5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7-458D-A6D3-D3556E0EE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43"/>
        <c:axId val="1055227504"/>
        <c:axId val="860581376"/>
      </c:barChart>
      <c:catAx>
        <c:axId val="1055227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0581376"/>
        <c:crosses val="autoZero"/>
        <c:auto val="1"/>
        <c:lblAlgn val="ctr"/>
        <c:lblOffset val="100"/>
        <c:noMultiLvlLbl val="0"/>
      </c:catAx>
      <c:valAx>
        <c:axId val="860581376"/>
        <c:scaling>
          <c:orientation val="minMax"/>
          <c:max val="0.49000000000000005"/>
          <c:min val="0.2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52275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 dirty="0" err="1"/>
              <a:t>Rendimento</a:t>
            </a:r>
            <a:r>
              <a:rPr lang="en-US" sz="1400" dirty="0"/>
              <a:t> do </a:t>
            </a:r>
            <a:r>
              <a:rPr lang="en-US" sz="1400" dirty="0" err="1"/>
              <a:t>algodão</a:t>
            </a:r>
            <a:r>
              <a:rPr lang="en-US" sz="1400" dirty="0"/>
              <a:t> (kg/ha)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Granubor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 Kg/ha of B</c:v>
                </c:pt>
                <c:pt idx="1">
                  <c:v>1 Kg/ha of B</c:v>
                </c:pt>
                <c:pt idx="2">
                  <c:v>2 Kg/ha of B</c:v>
                </c:pt>
                <c:pt idx="3">
                  <c:v>3 Kg/ha of B</c:v>
                </c:pt>
                <c:pt idx="4">
                  <c:v>4 Kg/ha of B</c:v>
                </c:pt>
                <c:pt idx="5">
                  <c:v>5 Kg/ha of B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5066.7</c:v>
                </c:pt>
                <c:pt idx="1">
                  <c:v>5091.6000000000004</c:v>
                </c:pt>
                <c:pt idx="2">
                  <c:v>5217.2</c:v>
                </c:pt>
                <c:pt idx="3">
                  <c:v>5355</c:v>
                </c:pt>
                <c:pt idx="4">
                  <c:v>5304.5</c:v>
                </c:pt>
                <c:pt idx="5">
                  <c:v>5275.4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B-49C7-8D39-4B22A536A9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Acidulated ulexite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 Kg/ha of B</c:v>
                </c:pt>
                <c:pt idx="1">
                  <c:v>1 Kg/ha of B</c:v>
                </c:pt>
                <c:pt idx="2">
                  <c:v>2 Kg/ha of B</c:v>
                </c:pt>
                <c:pt idx="3">
                  <c:v>3 Kg/ha of B</c:v>
                </c:pt>
                <c:pt idx="4">
                  <c:v>4 Kg/ha of B</c:v>
                </c:pt>
                <c:pt idx="5">
                  <c:v>5 Kg/ha of B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5066.7</c:v>
                </c:pt>
                <c:pt idx="1">
                  <c:v>5089.3</c:v>
                </c:pt>
                <c:pt idx="2">
                  <c:v>5198.6000000000004</c:v>
                </c:pt>
                <c:pt idx="3">
                  <c:v>5314.3</c:v>
                </c:pt>
                <c:pt idx="4">
                  <c:v>5209</c:v>
                </c:pt>
                <c:pt idx="5">
                  <c:v>5183.7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B-49C7-8D39-4B22A536A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43"/>
        <c:axId val="1055227504"/>
        <c:axId val="860581376"/>
      </c:barChart>
      <c:catAx>
        <c:axId val="1055227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0581376"/>
        <c:crosses val="autoZero"/>
        <c:auto val="1"/>
        <c:lblAlgn val="ctr"/>
        <c:lblOffset val="100"/>
        <c:noMultiLvlLbl val="0"/>
      </c:catAx>
      <c:valAx>
        <c:axId val="860581376"/>
        <c:scaling>
          <c:orientation val="minMax"/>
          <c:max val="542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52275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Algodão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 foliar (m</a:t>
            </a:r>
            <a:r>
              <a:rPr lang="en-US" sz="1400" b="1" i="0" u="none" strike="noStrike" kern="1200" cap="none" spc="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g/kg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Granubor</c:v>
                </c:pt>
              </c:strCache>
            </c:strRef>
          </c:tx>
          <c:spPr>
            <a:solidFill>
              <a:srgbClr val="007A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 Kg/ha of B</c:v>
                </c:pt>
                <c:pt idx="1">
                  <c:v>1 Kg/ha of B</c:v>
                </c:pt>
                <c:pt idx="2">
                  <c:v>2 Kg/ha of B</c:v>
                </c:pt>
                <c:pt idx="3">
                  <c:v>3 Kg/ha of B</c:v>
                </c:pt>
                <c:pt idx="4">
                  <c:v>4 Kg/ha of B</c:v>
                </c:pt>
                <c:pt idx="5">
                  <c:v>5 Kg/ha of B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32.700000000000003</c:v>
                </c:pt>
                <c:pt idx="1">
                  <c:v>33.700000000000003</c:v>
                </c:pt>
                <c:pt idx="2">
                  <c:v>35.700000000000003</c:v>
                </c:pt>
                <c:pt idx="3">
                  <c:v>36.1</c:v>
                </c:pt>
                <c:pt idx="4">
                  <c:v>37.5</c:v>
                </c:pt>
                <c:pt idx="5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0-436F-A2BF-AA2DA107C7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Acidulated ulexite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 Kg/ha of B</c:v>
                </c:pt>
                <c:pt idx="1">
                  <c:v>1 Kg/ha of B</c:v>
                </c:pt>
                <c:pt idx="2">
                  <c:v>2 Kg/ha of B</c:v>
                </c:pt>
                <c:pt idx="3">
                  <c:v>3 Kg/ha of B</c:v>
                </c:pt>
                <c:pt idx="4">
                  <c:v>4 Kg/ha of B</c:v>
                </c:pt>
                <c:pt idx="5">
                  <c:v>5 Kg/ha of B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32.700000000000003</c:v>
                </c:pt>
                <c:pt idx="1">
                  <c:v>32.200000000000003</c:v>
                </c:pt>
                <c:pt idx="2">
                  <c:v>32.9</c:v>
                </c:pt>
                <c:pt idx="3">
                  <c:v>34.299999999999997</c:v>
                </c:pt>
                <c:pt idx="4">
                  <c:v>37</c:v>
                </c:pt>
                <c:pt idx="5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0-436F-A2BF-AA2DA107C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43"/>
        <c:axId val="1055227504"/>
        <c:axId val="860581376"/>
      </c:barChart>
      <c:catAx>
        <c:axId val="1055227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0581376"/>
        <c:crosses val="autoZero"/>
        <c:auto val="1"/>
        <c:lblAlgn val="ctr"/>
        <c:lblOffset val="100"/>
        <c:noMultiLvlLbl val="0"/>
      </c:catAx>
      <c:valAx>
        <c:axId val="860581376"/>
        <c:scaling>
          <c:orientation val="minMax"/>
          <c:max val="46"/>
          <c:min val="3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52275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18775879294778"/>
          <c:y val="4.7631331226297834E-2"/>
          <c:w val="0.78417358326936892"/>
          <c:h val="0.71378410854671481"/>
        </c:manualLayout>
      </c:layout>
      <c:scatterChart>
        <c:scatterStyle val="lineMarker"/>
        <c:varyColors val="0"/>
        <c:ser>
          <c:idx val="0"/>
          <c:order val="0"/>
          <c:tx>
            <c:strRef>
              <c:f>RAC!$B$4</c:f>
              <c:strCache>
                <c:ptCount val="1"/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>
                <a:solidFill>
                  <a:srgbClr val="FF0000"/>
                </a:solidFill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7.262967643311026E-2"/>
                  <c:y val="0.3785578335316017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y = 5.033,1 + 133,66x - 18,50x</a:t>
                    </a:r>
                    <a:r>
                      <a:rPr lang="en-US" baseline="30000" dirty="0"/>
                      <a:t>2</a:t>
                    </a:r>
                    <a:r>
                      <a:rPr lang="en-US" dirty="0"/>
                      <a:t> *
R² = 0,82</a:t>
                    </a: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RAC!$C$3:$H$3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RAC!$C$4:$H$4</c:f>
              <c:numCache>
                <c:formatCode>General</c:formatCode>
                <c:ptCount val="6"/>
                <c:pt idx="0">
                  <c:v>5066.7</c:v>
                </c:pt>
                <c:pt idx="1">
                  <c:v>5090.3999999999996</c:v>
                </c:pt>
                <c:pt idx="2">
                  <c:v>5207.8999999999996</c:v>
                </c:pt>
                <c:pt idx="3">
                  <c:v>5334.6</c:v>
                </c:pt>
                <c:pt idx="4">
                  <c:v>5256.8</c:v>
                </c:pt>
                <c:pt idx="5">
                  <c:v>5229.5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30-421B-A12B-D5721ED650BE}"/>
            </c:ext>
          </c:extLst>
        </c:ser>
        <c:ser>
          <c:idx val="1"/>
          <c:order val="1"/>
          <c:tx>
            <c:strRef>
              <c:f>RAC!$B$5</c:f>
              <c:strCache>
                <c:ptCount val="1"/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RAC!$C$3:$H$3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RAC!$C$5:$H$5</c:f>
              <c:numCache>
                <c:formatCode>General</c:formatCode>
                <c:ptCount val="6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930-421B-A12B-D5721ED65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273968"/>
        <c:axId val="1"/>
      </c:scatterChart>
      <c:valAx>
        <c:axId val="1402273968"/>
        <c:scaling>
          <c:orientation val="minMax"/>
          <c:max val="5.0999999999999996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5400"/>
          <c:min val="49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2273968"/>
        <c:crosses val="autoZero"/>
        <c:crossBetween val="midCat"/>
        <c:majorUnit val="100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37768074107267"/>
          <c:y val="3.2510899117900317E-2"/>
          <c:w val="0.82303303009268569"/>
          <c:h val="0.71707149614369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'B folha'!$B$4</c:f>
              <c:strCache>
                <c:ptCount val="1"/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>
                <a:solidFill>
                  <a:srgbClr val="00B050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2299425931606557"/>
                  <c:y val="0.3711962818993459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y = 31,056 + 1,999x **
R² = 0,79</a:t>
                    </a: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'B folha'!$C$3:$H$3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'B folha'!$C$4:$H$4</c:f>
              <c:numCache>
                <c:formatCode>General</c:formatCode>
                <c:ptCount val="6"/>
                <c:pt idx="0">
                  <c:v>32.72</c:v>
                </c:pt>
                <c:pt idx="1">
                  <c:v>32.96</c:v>
                </c:pt>
                <c:pt idx="2">
                  <c:v>34.26</c:v>
                </c:pt>
                <c:pt idx="3">
                  <c:v>35.200000000000003</c:v>
                </c:pt>
                <c:pt idx="4">
                  <c:v>37.21</c:v>
                </c:pt>
                <c:pt idx="5">
                  <c:v>43.98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8BC-43E5-825E-FCF579E660F3}"/>
            </c:ext>
          </c:extLst>
        </c:ser>
        <c:ser>
          <c:idx val="1"/>
          <c:order val="1"/>
          <c:tx>
            <c:strRef>
              <c:f>'B folha'!$B$5</c:f>
              <c:strCache>
                <c:ptCount val="1"/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'B folha'!$C$3:$H$3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'B folha'!$C$5:$H$5</c:f>
              <c:numCache>
                <c:formatCode>General</c:formatCode>
                <c:ptCount val="6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8BC-43E5-825E-FCF579E66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3523888"/>
        <c:axId val="1"/>
      </c:scatterChart>
      <c:valAx>
        <c:axId val="1143523888"/>
        <c:scaling>
          <c:orientation val="minMax"/>
          <c:max val="5.0999999999999996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50"/>
          <c:min val="2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3523888"/>
        <c:crosses val="autoZero"/>
        <c:crossBetween val="midCat"/>
        <c:majorUnit val="10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908595800524934"/>
          <c:y val="3.2511043811831217E-2"/>
          <c:w val="0.82303303009268569"/>
          <c:h val="0.73066751454434953"/>
        </c:manualLayout>
      </c:layout>
      <c:scatterChart>
        <c:scatterStyle val="lineMarker"/>
        <c:varyColors val="0"/>
        <c:ser>
          <c:idx val="0"/>
          <c:order val="0"/>
          <c:tx>
            <c:strRef>
              <c:f>'B solo'!$B$4</c:f>
              <c:strCache>
                <c:ptCount val="1"/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>
                <a:solidFill>
                  <a:srgbClr val="00B0F0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464474352344626"/>
                  <c:y val="0.509670959579524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y = 0,218 + 0,044x **
R² = 0,89</a:t>
                    </a: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'B solo'!$C$3:$H$3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'B solo'!$C$4:$H$4</c:f>
              <c:numCache>
                <c:formatCode>General</c:formatCode>
                <c:ptCount val="6"/>
                <c:pt idx="0">
                  <c:v>0.252</c:v>
                </c:pt>
                <c:pt idx="1">
                  <c:v>0.255</c:v>
                </c:pt>
                <c:pt idx="2">
                  <c:v>0.26800000000000002</c:v>
                </c:pt>
                <c:pt idx="3">
                  <c:v>0.32300000000000001</c:v>
                </c:pt>
                <c:pt idx="4">
                  <c:v>0.41599999999999998</c:v>
                </c:pt>
                <c:pt idx="5">
                  <c:v>0.45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1AB-44BB-9366-2DBCDAC79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276848"/>
        <c:axId val="1"/>
      </c:scatterChart>
      <c:valAx>
        <c:axId val="1402276848"/>
        <c:scaling>
          <c:orientation val="minMax"/>
          <c:max val="5.0999999999999996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5"/>
          <c:min val="0.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2276848"/>
        <c:crosses val="autoZero"/>
        <c:crossBetween val="midCat"/>
        <c:majorUnit val="0.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0.17665</cdr:x>
      <cdr:y>0.88755</cdr:y>
    </cdr:from>
    <cdr:to>
      <cdr:x>0.89057</cdr:x>
      <cdr:y>0.99009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669319" y="2512068"/>
          <a:ext cx="2704966" cy="29022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algn="ctr">
            <a:defRPr/>
          </a:pPr>
          <a:r>
            <a:rPr lang="pt-BR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Boron (kg/ha)</a:t>
          </a:r>
          <a:endParaRPr lang="pt-BR" i="1" dirty="0">
            <a:effectLst>
              <a:glow rad="127000">
                <a:schemeClr val="bg1"/>
              </a:glo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0.20426</cdr:x>
      <cdr:y>0.87825</cdr:y>
    </cdr:from>
    <cdr:to>
      <cdr:x>0.84145</cdr:x>
      <cdr:y>0.97281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722488" y="2461122"/>
          <a:ext cx="2253755" cy="2649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algn="ctr">
            <a:defRPr/>
          </a:pPr>
          <a:r>
            <a:rPr lang="pt-BR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Boron (kg/ha)</a:t>
          </a:r>
          <a:endParaRPr lang="pt-BR" i="1" dirty="0">
            <a:effectLst>
              <a:glow rad="127000">
                <a:schemeClr val="bg1"/>
              </a:glo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0.26299</cdr:x>
      <cdr:y>0.87809</cdr:y>
    </cdr:from>
    <cdr:to>
      <cdr:x>0.85627</cdr:x>
      <cdr:y>0.97281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996437" y="2460658"/>
          <a:ext cx="2247873" cy="26543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r>
            <a:rPr lang="pt-BR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Boron (kg/ha)</a:t>
          </a:r>
          <a:endParaRPr lang="pt-BR" sz="11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C7921-AAA0-4247-941A-E1E36747B2D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31D69-A6F6-4E37-84E7-A7DDFB816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74C9-25DB-0440-8602-03A0C00D24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2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1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2E993C7-6258-F989-AB57-19FF8595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669" y="0"/>
            <a:ext cx="6096000" cy="6858000"/>
          </a:xfrm>
          <a:prstGeom prst="rect">
            <a:avLst/>
          </a:prstGeom>
        </p:spPr>
      </p:pic>
      <p:sp>
        <p:nvSpPr>
          <p:cNvPr id="4" name="Title Placeholder 9">
            <a:extLst>
              <a:ext uri="{FF2B5EF4-FFF2-40B4-BE49-F238E27FC236}">
                <a16:creationId xmlns:a16="http://schemas.microsoft.com/office/drawing/2014/main" id="{6A4A512A-0F6C-002E-9A36-7F646D26C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4" y="2324690"/>
            <a:ext cx="468106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A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5365DA-503E-1E96-BC9B-B024A1382D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5" y="3341890"/>
            <a:ext cx="4681060" cy="170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24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Line item one</a:t>
            </a:r>
          </a:p>
          <a:p>
            <a:pPr lvl="0"/>
            <a:r>
              <a:rPr lang="en-GB" dirty="0"/>
              <a:t>Line item two</a:t>
            </a:r>
          </a:p>
          <a:p>
            <a:pPr lvl="0"/>
            <a:r>
              <a:rPr lang="en-GB" dirty="0"/>
              <a:t>Line item three</a:t>
            </a:r>
          </a:p>
          <a:p>
            <a:pPr lvl="0"/>
            <a:r>
              <a:rPr lang="en-GB" dirty="0"/>
              <a:t>Line item four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CF4264-7FFB-594F-88DB-4C56E950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759" y="1365111"/>
            <a:ext cx="4299354" cy="434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27B214-1B25-8369-DB91-831941AF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1163"/>
          <a:stretch/>
        </p:blipFill>
        <p:spPr>
          <a:xfrm rot="5400000" flipH="1">
            <a:off x="-2923453" y="2872783"/>
            <a:ext cx="6857998" cy="11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7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/>
          <a:lstStyle/>
          <a:p>
            <a:fld id="{7D978D20-D3D9-46CE-9A79-0EA980CA8FF7}" type="datetime9">
              <a:rPr lang="en-GB" smtClean="0"/>
              <a:t>29/11/2023 14:49:24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3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Slide: 3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2060090B-277A-4E00-B2B4-796AE88AAC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6801" y="1412719"/>
            <a:ext cx="3597413" cy="468010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6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E8785256-FD66-DBA1-0984-5E3E79746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800" y="548600"/>
            <a:ext cx="11376025" cy="553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short slide title</a:t>
            </a:r>
            <a:endParaRPr lang="en-AU"/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D8B59C01-D5B8-A22C-721A-63C626EAE0A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94325" y="1412720"/>
            <a:ext cx="3597413" cy="468010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6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0192D8B-4D15-6904-F53D-3FA4D700051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87788" y="1412719"/>
            <a:ext cx="3597413" cy="468010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6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4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1A7D-DCA6-89FB-A7B9-A97AF2A5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431E3-A9C3-F5ED-F3B2-F47158FC28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65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3DB10E-CD0F-070D-A60F-40F5CAD23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268" y="6060216"/>
            <a:ext cx="2454984" cy="487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021A7D-DCA6-89FB-A7B9-A97AF2A5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37FA79C-7140-24F9-770A-66324216EF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86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E1D37-D086-840D-E116-8473251052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085" y="6060094"/>
            <a:ext cx="2438180" cy="48763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A4D6796-9339-AE63-BDFC-284F8A79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912341-FE62-0DC8-CAB6-EC038BAC7A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47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6738C-A831-0A74-2080-97F2A16E0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963" y="6079972"/>
            <a:ext cx="2239398" cy="4478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CC386A-BD8F-28D9-1515-8880C8C7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B27AA3-8F8E-5204-A889-8754EE037E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89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6738C-A831-0A74-2080-97F2A16E0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963" y="6079972"/>
            <a:ext cx="2239398" cy="4478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7170184" y="4492486"/>
            <a:ext cx="5054648" cy="2365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8DEE74-B52B-28FA-1256-2831468281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4684" y="6060094"/>
            <a:ext cx="2438180" cy="487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74227-C889-0ACD-C646-A47161634A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89702" y="6060216"/>
            <a:ext cx="2454984" cy="4876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230500-6253-905F-EDD7-02BC3B0E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0808DBC-E854-3A92-864F-3446E2FF8F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875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B51A748-DBF3-593D-7478-DE6DE5C45F0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595153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61B5A2E-467A-DE4A-CA73-D7C62CFF7C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0190" y="1103243"/>
            <a:ext cx="3965713" cy="45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noProof="0" dirty="0"/>
              <a:t>Insert body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D0FDF3-37C8-9E15-D2FF-704A1AB5C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402" b="57049"/>
          <a:stretch/>
        </p:blipFill>
        <p:spPr>
          <a:xfrm flipV="1">
            <a:off x="8706974" y="5211686"/>
            <a:ext cx="3517858" cy="16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CF4264-7FFB-594F-88DB-4C56E950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759" y="1365111"/>
            <a:ext cx="4299354" cy="434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140AE62-DC00-9B8B-2311-DFB376D49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671" y="0"/>
            <a:ext cx="6096000" cy="6858000"/>
          </a:xfrm>
          <a:prstGeom prst="rect">
            <a:avLst/>
          </a:prstGeom>
        </p:spPr>
      </p:pic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2863D97C-01F9-1EB9-BD77-B181C832D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4" y="2324690"/>
            <a:ext cx="468106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77D224-543B-A5CC-2097-D416122DB2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5" y="3341890"/>
            <a:ext cx="4681060" cy="170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2400" b="0" i="0" spc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Line item one</a:t>
            </a:r>
          </a:p>
          <a:p>
            <a:pPr lvl="0"/>
            <a:r>
              <a:rPr lang="en-GB" dirty="0"/>
              <a:t>Line item two</a:t>
            </a:r>
          </a:p>
          <a:p>
            <a:pPr lvl="0"/>
            <a:r>
              <a:rPr lang="en-GB" dirty="0"/>
              <a:t>Line item three</a:t>
            </a:r>
          </a:p>
          <a:p>
            <a:pPr lvl="0"/>
            <a:r>
              <a:rPr lang="en-GB" dirty="0"/>
              <a:t>Line item four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B8A79A2-5D4A-C4D3-FF9A-3DB2F274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1163"/>
          <a:stretch/>
        </p:blipFill>
        <p:spPr>
          <a:xfrm rot="5400000" flipH="1">
            <a:off x="-2923453" y="2872783"/>
            <a:ext cx="6857998" cy="11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CF4264-7FFB-594F-88DB-4C56E950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759" y="1365111"/>
            <a:ext cx="4299354" cy="434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140AE62-DC00-9B8B-2311-DFB376D49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669" y="0"/>
            <a:ext cx="6096000" cy="6858000"/>
          </a:xfrm>
          <a:prstGeom prst="rect">
            <a:avLst/>
          </a:prstGeom>
        </p:spPr>
      </p:pic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2863D97C-01F9-1EB9-BD77-B181C832D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4" y="2324690"/>
            <a:ext cx="468106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77D224-543B-A5CC-2097-D416122DB2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5" y="3341890"/>
            <a:ext cx="4681060" cy="170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24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Line item one</a:t>
            </a:r>
          </a:p>
          <a:p>
            <a:pPr lvl="0"/>
            <a:r>
              <a:rPr lang="en-GB" dirty="0"/>
              <a:t>Line item two</a:t>
            </a:r>
          </a:p>
          <a:p>
            <a:pPr lvl="0"/>
            <a:r>
              <a:rPr lang="en-GB" dirty="0"/>
              <a:t>Line item three</a:t>
            </a:r>
          </a:p>
          <a:p>
            <a:pPr lvl="0"/>
            <a:r>
              <a:rPr lang="en-GB" dirty="0"/>
              <a:t>Line item four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B8A79A2-5D4A-C4D3-FF9A-3DB2F274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1163"/>
          <a:stretch/>
        </p:blipFill>
        <p:spPr>
          <a:xfrm rot="5400000" flipH="1">
            <a:off x="-2923453" y="2872783"/>
            <a:ext cx="6857998" cy="11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0E0D729-4981-C606-347E-5EEBE8F067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51679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6" imgH="416" progId="TCLayout.ActiveDocument.1">
                  <p:embed/>
                </p:oleObj>
              </mc:Choice>
              <mc:Fallback>
                <p:oleObj name="think-cell Slide" r:id="rId1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1450D44-1A9B-15CD-C8F2-9E06F4E596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024980" y="96630"/>
            <a:ext cx="1033733" cy="17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2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52" r:id="rId3"/>
    <p:sldLayoutId id="2147483661" r:id="rId4"/>
    <p:sldLayoutId id="2147483662" r:id="rId5"/>
    <p:sldLayoutId id="2147483665" r:id="rId6"/>
    <p:sldLayoutId id="2147483649" r:id="rId7"/>
    <p:sldLayoutId id="2147483658" r:id="rId8"/>
    <p:sldLayoutId id="2147483664" r:id="rId9"/>
    <p:sldLayoutId id="2147483663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0.jp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3.jpg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chart" Target="../charts/chart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B73C-E682-2CA6-2A53-103A04005281}"/>
              </a:ext>
            </a:extLst>
          </p:cNvPr>
          <p:cNvSpPr txBox="1">
            <a:spLocks/>
          </p:cNvSpPr>
          <p:nvPr/>
        </p:nvSpPr>
        <p:spPr>
          <a:xfrm>
            <a:off x="558678" y="282183"/>
            <a:ext cx="6070722" cy="1795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Resultados de Pesquisa de campo: Boro no algodão via aplicação no solo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8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6E80467-A5F3-6CA0-11E3-D295EC59F8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6641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F510B4-2899-2D89-8468-FFEC9E9B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5" y="121128"/>
            <a:ext cx="4111487" cy="623887"/>
          </a:xfrm>
        </p:spPr>
        <p:txBody>
          <a:bodyPr vert="horz"/>
          <a:lstStyle/>
          <a:p>
            <a:r>
              <a:rPr lang="pt-BR" sz="20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Visão geral do experimento :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sz="3600" b="1" u="sng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>
          <a:xfrm>
            <a:off x="308113" y="615806"/>
            <a:ext cx="10764077" cy="5682252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</a:rPr>
              <a:t>Instituição de pesquisa: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</a:rPr>
              <a:t>NEMABIO, Pesquisa agronômica (Dr. Claudinei Kappes)</a:t>
            </a:r>
            <a:endParaRPr lang="en-US" sz="1600" dirty="0">
              <a:effectLst/>
              <a:latin typeface="+mn-lt"/>
              <a:ea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16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Localidade</a:t>
            </a:r>
            <a:r>
              <a:rPr lang="en-US" sz="1600" b="1" dirty="0">
                <a:latin typeface="+mn-lt"/>
              </a:rPr>
              <a:t>: </a:t>
            </a:r>
            <a:r>
              <a:rPr lang="en-US" sz="1600" baseline="0" dirty="0" err="1">
                <a:effectLst/>
                <a:latin typeface="+mn-lt"/>
                <a:ea typeface="+mn-ea"/>
                <a:cs typeface="+mn-cs"/>
              </a:rPr>
              <a:t>Sinop</a:t>
            </a:r>
            <a:r>
              <a:rPr lang="en-US" sz="1600" baseline="0" dirty="0">
                <a:effectLst/>
                <a:latin typeface="+mn-lt"/>
                <a:ea typeface="+mn-ea"/>
                <a:cs typeface="+mn-cs"/>
              </a:rPr>
              <a:t>, MT - Brazil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Ano da Pesquisa : 2023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Variedade da cultura</a:t>
            </a:r>
            <a:r>
              <a:rPr lang="en-US" sz="1600" dirty="0">
                <a:latin typeface="+mn-lt"/>
              </a:rPr>
              <a:t>: </a:t>
            </a:r>
            <a:r>
              <a:rPr lang="en-US" sz="1600" b="0" i="0" u="none" strike="noStrike" baseline="0" dirty="0">
                <a:latin typeface="+mn-lt"/>
              </a:rPr>
              <a:t>TMG 44 B2RF – 11 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sementes/metro </a:t>
            </a:r>
            <a:endParaRPr lang="en-US" sz="1600" b="0" i="0" u="none" strike="noStrike" baseline="0" dirty="0">
              <a:latin typeface="+mn-lt"/>
            </a:endParaRP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Fertilizante: </a:t>
            </a:r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Granubor® e ulexita acidulada 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pt-BR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Finalidade: avaliar e desenvolver dados de rendimento, teor de boro nas folhas e teor de boro no solo em </a:t>
            </a:r>
            <a:r>
              <a:rPr lang="pt-BR" sz="1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Granubor x ulexita acidulada</a:t>
            </a:r>
            <a:endParaRPr lang="en-US" sz="1800" b="1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        </a:t>
            </a:r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Design do teste: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Blocos casualizados  com quatro repetições 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0000"/>
                </a:solidFill>
                <a:ea typeface="Calibri" panose="020F0502020204030204" pitchFamily="34" charset="0"/>
              </a:rPr>
              <a:t>        </a:t>
            </a:r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Métricas – Rendimento (kg/ha), teor de B nas folhas e no solo (após a colheita)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0000"/>
                </a:solidFill>
                <a:ea typeface="Calibri" panose="020F0502020204030204" pitchFamily="34" charset="0"/>
              </a:rPr>
              <a:t>        </a:t>
            </a:r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Métricas – Avaliação do estande de plantas – para garantir um estande consistente em cada replicação.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Análise – Análise estatística de métrica de rendimento para avaliar o desempenho do produto.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Tipo de solo e informações gerais sobre o solo</a:t>
            </a:r>
            <a:endParaRPr lang="en-US" sz="18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0000"/>
                </a:solidFill>
                <a:ea typeface="Calibri" panose="020F0502020204030204" pitchFamily="34" charset="0"/>
              </a:rPr>
              <a:t>        </a:t>
            </a:r>
            <a:r>
              <a:rPr lang="pt-B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Tipo de solo: Latossolo/ vermelho amarelo  distrófico. Argila: 49,8%; Areia: 32,5%; Silte: 17,7%.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Informações do solo: </a:t>
            </a:r>
            <a:r>
              <a:rPr lang="en-US" sz="1600" dirty="0">
                <a:solidFill>
                  <a:schemeClr val="dk1"/>
                </a:solidFill>
              </a:rPr>
              <a:t>pH: 5.7 (CaCl</a:t>
            </a:r>
            <a:r>
              <a:rPr lang="en-US" sz="1600" baseline="-25000" dirty="0">
                <a:solidFill>
                  <a:schemeClr val="dk1"/>
                </a:solidFill>
              </a:rPr>
              <a:t>2</a:t>
            </a:r>
            <a:r>
              <a:rPr lang="en-US" sz="1600" dirty="0">
                <a:solidFill>
                  <a:schemeClr val="dk1"/>
                </a:solidFill>
              </a:rPr>
              <a:t>)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O.M.: </a:t>
            </a:r>
            <a:r>
              <a:rPr lang="en-US" sz="1600" dirty="0">
                <a:solidFill>
                  <a:schemeClr val="dk1"/>
                </a:solidFill>
              </a:rPr>
              <a:t>24.3 g/dm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dirty="0">
                <a:solidFill>
                  <a:schemeClr val="dk1"/>
                </a:solidFill>
              </a:rPr>
              <a:t>; P: 28 </a:t>
            </a:r>
            <a:r>
              <a:rPr lang="en-US" sz="1600" dirty="0"/>
              <a:t>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dirty="0">
                <a:solidFill>
                  <a:schemeClr val="dk1"/>
                </a:solidFill>
              </a:rPr>
              <a:t>; K: 91.6</a:t>
            </a:r>
            <a:r>
              <a:rPr lang="en-US" sz="1600" dirty="0"/>
              <a:t> 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dirty="0">
                <a:solidFill>
                  <a:schemeClr val="dk1"/>
                </a:solidFill>
              </a:rPr>
              <a:t>;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dk1"/>
                </a:solidFill>
              </a:rPr>
              <a:t>S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600" dirty="0">
                <a:solidFill>
                  <a:schemeClr val="dk1"/>
                </a:solidFill>
              </a:rPr>
              <a:t>25 </a:t>
            </a:r>
            <a:r>
              <a:rPr lang="en-US" sz="1600" dirty="0"/>
              <a:t>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Ca: 4.1 cmol</a:t>
            </a:r>
            <a:r>
              <a:rPr lang="en-US" sz="16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600" dirty="0">
                <a:solidFill>
                  <a:schemeClr val="dk1"/>
                </a:solidFill>
              </a:rPr>
              <a:t>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600" dirty="0">
                <a:solidFill>
                  <a:schemeClr val="dk1"/>
                </a:solidFill>
              </a:rPr>
              <a:t>1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.6 cmol</a:t>
            </a:r>
            <a:r>
              <a:rPr lang="en-US" sz="16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600" dirty="0">
                <a:solidFill>
                  <a:schemeClr val="dk1"/>
                </a:solidFill>
              </a:rPr>
              <a:t>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B: 0.23 </a:t>
            </a:r>
            <a:r>
              <a:rPr lang="en-US" sz="1600" dirty="0"/>
              <a:t>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Cu: 0.5 </a:t>
            </a:r>
            <a:r>
              <a:rPr lang="en-US" sz="1600" dirty="0"/>
              <a:t>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Mn: </a:t>
            </a:r>
            <a:r>
              <a:rPr lang="en-US" sz="1600" dirty="0">
                <a:solidFill>
                  <a:schemeClr val="dk1"/>
                </a:solidFill>
              </a:rPr>
              <a:t>0.5 </a:t>
            </a:r>
            <a:r>
              <a:rPr lang="en-US" sz="1600" dirty="0"/>
              <a:t>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Zn: 3.4</a:t>
            </a:r>
            <a:r>
              <a:rPr lang="en-US" sz="16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dirty="0"/>
              <a:t>mg/</a:t>
            </a:r>
            <a:r>
              <a:rPr lang="en-US" sz="1600" dirty="0">
                <a:solidFill>
                  <a:schemeClr val="dk1"/>
                </a:solidFill>
              </a:rPr>
              <a:t>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Fe: 60 </a:t>
            </a:r>
            <a:r>
              <a:rPr lang="en-US" sz="1600" dirty="0"/>
              <a:t>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indent="-171450"/>
            <a:endParaRPr lang="en-US" sz="1300" dirty="0"/>
          </a:p>
        </p:txBody>
      </p:sp>
      <p:pic>
        <p:nvPicPr>
          <p:cNvPr id="4106" name="Picture 10" descr="24.º Show Tecnológico de Verão da Fundação ABC é realizado de maneira  digital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606" y="7144222"/>
            <a:ext cx="3664568" cy="20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7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0E8529C-7A01-5D3E-62AE-8B9700D0C7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2788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EB25BBB1-0193-18AD-2BB3-977CE46D5B5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82741144"/>
              </p:ext>
            </p:extLst>
          </p:nvPr>
        </p:nvGraphicFramePr>
        <p:xfrm>
          <a:off x="8244762" y="1954191"/>
          <a:ext cx="35972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8FE56B4-3EEB-7AF7-061B-B254300C5897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356952656"/>
              </p:ext>
            </p:extLst>
          </p:nvPr>
        </p:nvGraphicFramePr>
        <p:xfrm>
          <a:off x="406400" y="1954191"/>
          <a:ext cx="35972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F610C298-8264-EB90-FA1E-8F570F9C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466595"/>
            <a:ext cx="10109200" cy="1200329"/>
          </a:xfrm>
        </p:spPr>
        <p:txBody>
          <a:bodyPr vert="horz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Resposta do algodoeiro à aplicação de B em solo argiloso (Latossolo amarelo-avermelhado distrófico) comparando a testemunha x </a:t>
            </a:r>
            <a:r>
              <a:rPr lang="pt-BR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Granubor x ulexita acidulada 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estado de Mato Grosso, Brasil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D37F6FCD-BBD1-AEF6-D50B-382C36D77F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172136"/>
              </p:ext>
            </p:extLst>
          </p:nvPr>
        </p:nvGraphicFramePr>
        <p:xfrm>
          <a:off x="4295774" y="1954191"/>
          <a:ext cx="35972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CaixaDeTexto 31">
            <a:extLst>
              <a:ext uri="{FF2B5EF4-FFF2-40B4-BE49-F238E27FC236}">
                <a16:creationId xmlns:a16="http://schemas.microsoft.com/office/drawing/2014/main" id="{C635C49E-C8E8-5236-219C-7BB60FCDAD29}"/>
              </a:ext>
            </a:extLst>
          </p:cNvPr>
          <p:cNvSpPr txBox="1"/>
          <p:nvPr/>
        </p:nvSpPr>
        <p:spPr>
          <a:xfrm>
            <a:off x="9904833" y="6624203"/>
            <a:ext cx="2053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kumimoji="0" lang="pt-BR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C. Kappes (2023).</a:t>
            </a:r>
          </a:p>
        </p:txBody>
      </p:sp>
    </p:spTree>
    <p:extLst>
      <p:ext uri="{BB962C8B-B14F-4D97-AF65-F5344CB8AC3E}">
        <p14:creationId xmlns:p14="http://schemas.microsoft.com/office/powerpoint/2010/main" val="4342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8821987-A7EA-EEC8-4DB7-D153D20221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3663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5B1E0C8-BED8-5846-345D-E2167A5E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75" y="413062"/>
            <a:ext cx="9402571" cy="1231106"/>
          </a:xfrm>
          <a:prstGeom prst="rect">
            <a:avLst/>
          </a:prstGeom>
        </p:spPr>
        <p:txBody>
          <a:bodyPr vert="horz"/>
          <a:lstStyle/>
          <a:p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Resposta do algodoeiro à aplicação de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solo argiloso (Latossolo amarelo-avermelhado distrófico)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sz="2000" dirty="0">
                <a:solidFill>
                  <a:schemeClr val="accent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tângulo: Cantos Arredondados 3">
            <a:extLst>
              <a:ext uri="{FF2B5EF4-FFF2-40B4-BE49-F238E27FC236}">
                <a16:creationId xmlns:a16="http://schemas.microsoft.com/office/drawing/2014/main" id="{00CEC59C-653E-B258-D532-0FDED61D00B1}"/>
              </a:ext>
            </a:extLst>
          </p:cNvPr>
          <p:cNvSpPr/>
          <p:nvPr/>
        </p:nvSpPr>
        <p:spPr>
          <a:xfrm>
            <a:off x="405018" y="1969910"/>
            <a:ext cx="3788892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Rendimento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do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algodão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(kg/ha)</a:t>
            </a:r>
          </a:p>
        </p:txBody>
      </p:sp>
      <p:sp>
        <p:nvSpPr>
          <p:cNvPr id="12" name="Retângulo: Cantos Arredondados 3">
            <a:extLst>
              <a:ext uri="{FF2B5EF4-FFF2-40B4-BE49-F238E27FC236}">
                <a16:creationId xmlns:a16="http://schemas.microsoft.com/office/drawing/2014/main" id="{4C4E2B3E-49C0-40BE-EF1B-DFCB7ED17B6B}"/>
              </a:ext>
            </a:extLst>
          </p:cNvPr>
          <p:cNvSpPr/>
          <p:nvPr/>
        </p:nvSpPr>
        <p:spPr>
          <a:xfrm>
            <a:off x="4902793" y="1969910"/>
            <a:ext cx="2880000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B no solo (mg/dm³)</a:t>
            </a:r>
          </a:p>
        </p:txBody>
      </p:sp>
      <p:sp>
        <p:nvSpPr>
          <p:cNvPr id="13" name="Retângulo: Cantos Arredondados 2">
            <a:extLst>
              <a:ext uri="{FF2B5EF4-FFF2-40B4-BE49-F238E27FC236}">
                <a16:creationId xmlns:a16="http://schemas.microsoft.com/office/drawing/2014/main" id="{84C45EE6-ACF7-8BE8-6CF6-1FEAC7E82206}"/>
              </a:ext>
            </a:extLst>
          </p:cNvPr>
          <p:cNvSpPr/>
          <p:nvPr/>
        </p:nvSpPr>
        <p:spPr>
          <a:xfrm>
            <a:off x="8820194" y="1969910"/>
            <a:ext cx="2880000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B in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folha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(mg/kg)</a:t>
            </a:r>
          </a:p>
        </p:txBody>
      </p:sp>
      <p:graphicFrame>
        <p:nvGraphicFramePr>
          <p:cNvPr id="14" name="Gráfico 1">
            <a:extLst>
              <a:ext uri="{FF2B5EF4-FFF2-40B4-BE49-F238E27FC236}">
                <a16:creationId xmlns:a16="http://schemas.microsoft.com/office/drawing/2014/main" id="{88A8590B-F1AD-0CF7-59BD-D7498FE8E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926314"/>
              </p:ext>
            </p:extLst>
          </p:nvPr>
        </p:nvGraphicFramePr>
        <p:xfrm>
          <a:off x="405018" y="2727652"/>
          <a:ext cx="3788892" cy="283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">
            <a:extLst>
              <a:ext uri="{FF2B5EF4-FFF2-40B4-BE49-F238E27FC236}">
                <a16:creationId xmlns:a16="http://schemas.microsoft.com/office/drawing/2014/main" id="{CD73B1C6-7C62-08C9-F9B7-4765F3A6CA57}"/>
              </a:ext>
            </a:extLst>
          </p:cNvPr>
          <p:cNvGraphicFramePr>
            <a:graphicFrameLocks/>
          </p:cNvGraphicFramePr>
          <p:nvPr/>
        </p:nvGraphicFramePr>
        <p:xfrm>
          <a:off x="8491677" y="2727652"/>
          <a:ext cx="3537035" cy="280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Gráfico 1">
            <a:extLst>
              <a:ext uri="{FF2B5EF4-FFF2-40B4-BE49-F238E27FC236}">
                <a16:creationId xmlns:a16="http://schemas.microsoft.com/office/drawing/2014/main" id="{19C26AF2-4E55-C696-5465-443B5C5C87E8}"/>
              </a:ext>
            </a:extLst>
          </p:cNvPr>
          <p:cNvGraphicFramePr>
            <a:graphicFrameLocks/>
          </p:cNvGraphicFramePr>
          <p:nvPr/>
        </p:nvGraphicFramePr>
        <p:xfrm>
          <a:off x="4448348" y="2727652"/>
          <a:ext cx="3788891" cy="280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CaixaDeTexto 31">
            <a:extLst>
              <a:ext uri="{FF2B5EF4-FFF2-40B4-BE49-F238E27FC236}">
                <a16:creationId xmlns:a16="http://schemas.microsoft.com/office/drawing/2014/main" id="{F9E72EEE-65F4-DC13-9BF8-78F0029A3051}"/>
              </a:ext>
            </a:extLst>
          </p:cNvPr>
          <p:cNvSpPr txBox="1"/>
          <p:nvPr/>
        </p:nvSpPr>
        <p:spPr>
          <a:xfrm>
            <a:off x="398975" y="5657755"/>
            <a:ext cx="1713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dirty="0"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kumimoji="0" lang="pt-BR" sz="900" i="0" u="none" strike="noStrike" kern="1200" cap="none" spc="0" normalizeH="0" baseline="0" noProof="0" dirty="0">
                <a:ln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C. Kappes (2023).</a:t>
            </a:r>
          </a:p>
        </p:txBody>
      </p:sp>
      <p:pic>
        <p:nvPicPr>
          <p:cNvPr id="4" name="Picture 3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FAC5AB0E-EC57-DAD6-5C19-7187C4DA9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1690" y="420759"/>
            <a:ext cx="1555460" cy="3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971358F-708C-C0F4-7C47-58040DBC47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7632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B91966D7-3379-EA68-7090-A4026A86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0" y="291975"/>
            <a:ext cx="3815620" cy="623887"/>
          </a:xfrm>
        </p:spPr>
        <p:txBody>
          <a:bodyPr vert="horz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Resultados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3813AB-25B6-D6F8-6C0B-A53F0880A3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3464" y="2805451"/>
            <a:ext cx="7776361" cy="207134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114300" marR="0" indent="-342900">
              <a:spcBef>
                <a:spcPts val="0"/>
              </a:spcBef>
              <a:spcAft>
                <a:spcPts val="1095"/>
              </a:spcAft>
              <a:buFont typeface="+mj-lt"/>
              <a:buAutoNum type="arabicPeriod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aplicação a lanço de 3,0 kg/ha de boro no momento da semeadura em solo com baixa disponibilidade do elemento proporcionou maior rendimento de algodão em caroço, cujo aumento percentual foi de 5,28% em comparação ao tratamento de testemunha (aumento de 267,9 kg/ha);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143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Aplicações de doses crescentes de boro aumentaram linearmente os teores do elemento na folha e no solo; os menores valores foram verificados na testemunha, que não recebeu aplicação de boro.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72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491</Words>
  <Application>Microsoft Office PowerPoint</Application>
  <PresentationFormat>Widescreen</PresentationFormat>
  <Paragraphs>36</Paragraphs>
  <Slides>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System Font Regular</vt:lpstr>
      <vt:lpstr>Wingdings</vt:lpstr>
      <vt:lpstr>Office Theme</vt:lpstr>
      <vt:lpstr>think-cell Slide</vt:lpstr>
      <vt:lpstr>Apresentação do PowerPoint</vt:lpstr>
      <vt:lpstr>Visão geral do experimento :  </vt:lpstr>
      <vt:lpstr>Resposta do algodoeiro à aplicação de B em solo argiloso (Latossolo amarelo-avermelhado distrófico) comparando a testemunha x Granubor x ulexita acidulada no estado de Mato Grosso, Brasil  </vt:lpstr>
      <vt:lpstr>Resposta do algodoeiro à aplicação de em solo argiloso (Latossolo amarelo-avermelhado distrófico)  </vt:lpstr>
      <vt:lpstr>Resultados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Stone</dc:creator>
  <cp:lastModifiedBy>Saldanha, Eduardo  (RT Commercial)</cp:lastModifiedBy>
  <cp:revision>38</cp:revision>
  <dcterms:created xsi:type="dcterms:W3CDTF">2023-03-13T23:28:40Z</dcterms:created>
  <dcterms:modified xsi:type="dcterms:W3CDTF">2023-11-29T17:53:11Z</dcterms:modified>
</cp:coreProperties>
</file>